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5325070" y="946546"/>
            <a:ext cx="1372221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5609" y="898481"/>
            <a:ext cx="7500939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Tx/>
              <a:defRPr sz="3800"/>
            </a:lvl1pPr>
            <a:lvl2pPr marL="808264" indent="-465364">
              <a:spcBef>
                <a:spcPts val="4500"/>
              </a:spcBef>
              <a:buClrTx/>
              <a:defRPr sz="3800"/>
            </a:lvl2pPr>
            <a:lvl3pPr marL="1151164" indent="-465364">
              <a:spcBef>
                <a:spcPts val="4500"/>
              </a:spcBef>
              <a:buClrTx/>
              <a:defRPr sz="3800"/>
            </a:lvl3pPr>
            <a:lvl4pPr marL="1494064" indent="-465364">
              <a:spcBef>
                <a:spcPts val="4500"/>
              </a:spcBef>
              <a:buClrTx/>
              <a:defRPr sz="3800"/>
            </a:lvl4pPr>
            <a:lvl5pPr marL="1836964" indent="-465364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Relationship Id="rId5" Type="http://schemas.openxmlformats.org/officeDocument/2006/relationships/image" Target="../media/image2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5.tif"/><Relationship Id="rId5" Type="http://schemas.openxmlformats.org/officeDocument/2006/relationships/image" Target="../media/image28.tif"/><Relationship Id="rId6" Type="http://schemas.openxmlformats.org/officeDocument/2006/relationships/image" Target="../media/image29.tif"/><Relationship Id="rId7" Type="http://schemas.openxmlformats.org/officeDocument/2006/relationships/image" Target="../media/image1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Relationship Id="rId3" Type="http://schemas.openxmlformats.org/officeDocument/2006/relationships/image" Target="../media/image30.tif"/><Relationship Id="rId4" Type="http://schemas.openxmlformats.org/officeDocument/2006/relationships/image" Target="../media/image3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Relationship Id="rId5" Type="http://schemas.openxmlformats.org/officeDocument/2006/relationships/image" Target="../media/image6.tif"/><Relationship Id="rId6" Type="http://schemas.openxmlformats.org/officeDocument/2006/relationships/image" Target="../media/image32.tif"/><Relationship Id="rId7" Type="http://schemas.openxmlformats.org/officeDocument/2006/relationships/image" Target="../media/image33.tif"/><Relationship Id="rId8" Type="http://schemas.openxmlformats.org/officeDocument/2006/relationships/image" Target="../media/image34.tif"/><Relationship Id="rId9" Type="http://schemas.openxmlformats.org/officeDocument/2006/relationships/image" Target="../media/image3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tif"/><Relationship Id="rId3" Type="http://schemas.openxmlformats.org/officeDocument/2006/relationships/image" Target="../media/image37.tif"/><Relationship Id="rId4" Type="http://schemas.openxmlformats.org/officeDocument/2006/relationships/image" Target="../media/image7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8.ti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9.tif"/><Relationship Id="rId4" Type="http://schemas.openxmlformats.org/officeDocument/2006/relationships/hyperlink" Target="https://medium.com/activewizards-machine-learning-company/comparison-of-top-6-cloud-apis-for-computer-vision-ebf2d299be73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7.tif"/><Relationship Id="rId7" Type="http://schemas.openxmlformats.org/officeDocument/2006/relationships/image" Target="../media/image18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4.png"/><Relationship Id="rId6" Type="http://schemas.openxmlformats.org/officeDocument/2006/relationships/image" Target="../media/image23.tif"/><Relationship Id="rId7" Type="http://schemas.openxmlformats.org/officeDocument/2006/relationships/image" Target="../media/image2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06" t="8969" r="0" b="3107"/>
          <a:stretch>
            <a:fillRect/>
          </a:stretch>
        </p:blipFill>
        <p:spPr>
          <a:xfrm>
            <a:off x="-4432603" y="0"/>
            <a:ext cx="7001780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TAR…"/>
          <p:cNvSpPr txBox="1"/>
          <p:nvPr/>
        </p:nvSpPr>
        <p:spPr>
          <a:xfrm>
            <a:off x="716112" y="3957234"/>
            <a:ext cx="22951775" cy="580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20000">
                <a:latin typeface="+mn-lt"/>
                <a:ea typeface="+mn-ea"/>
                <a:cs typeface="+mn-cs"/>
                <a:sym typeface="Helvetica Neue Medium"/>
              </a:defRPr>
            </a:pPr>
            <a:r>
              <a:t>STAR</a:t>
            </a:r>
          </a:p>
          <a:p>
            <a:pPr algn="l">
              <a:defRPr b="0" sz="8400">
                <a:latin typeface="+mn-lt"/>
                <a:ea typeface="+mn-ea"/>
                <a:cs typeface="+mn-cs"/>
                <a:sym typeface="Helvetica Neue Medium"/>
              </a:defRPr>
            </a:pPr>
            <a:r>
              <a:t>Samsung Technology for ARtificial intelligence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8" name="Anomaly Detection"/>
          <p:cNvSpPr txBox="1"/>
          <p:nvPr/>
        </p:nvSpPr>
        <p:spPr>
          <a:xfrm>
            <a:off x="6326191" y="529626"/>
            <a:ext cx="3042515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Anomaly Detection</a:t>
            </a:r>
          </a:p>
        </p:txBody>
      </p:sp>
      <p:sp>
        <p:nvSpPr>
          <p:cNvPr id="219" name="Data Curation"/>
          <p:cNvSpPr txBox="1"/>
          <p:nvPr/>
        </p:nvSpPr>
        <p:spPr>
          <a:xfrm>
            <a:off x="15915504" y="529626"/>
            <a:ext cx="2289989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Data Curation</a:t>
            </a:r>
          </a:p>
        </p:txBody>
      </p:sp>
      <p:sp>
        <p:nvSpPr>
          <p:cNvPr id="220" name="Auto DA"/>
          <p:cNvSpPr txBox="1"/>
          <p:nvPr/>
        </p:nvSpPr>
        <p:spPr>
          <a:xfrm>
            <a:off x="6343235" y="7197125"/>
            <a:ext cx="1476706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Auto DA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58384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Data"/>
          <p:cNvSpPr txBox="1"/>
          <p:nvPr/>
        </p:nvSpPr>
        <p:spPr>
          <a:xfrm>
            <a:off x="1620466" y="5455756"/>
            <a:ext cx="1480491" cy="183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99" y="1210733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51199" y="1210733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0799" y="7916333"/>
            <a:ext cx="60960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7422" y="2142066"/>
            <a:ext cx="3454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8656" y="1811793"/>
            <a:ext cx="1828947" cy="1828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711" y="658384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Data"/>
          <p:cNvSpPr txBox="1"/>
          <p:nvPr/>
        </p:nvSpPr>
        <p:spPr>
          <a:xfrm>
            <a:off x="1620466" y="5455756"/>
            <a:ext cx="1480491" cy="183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90022" y="6787043"/>
            <a:ext cx="24892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295853" y="6310779"/>
            <a:ext cx="5278504" cy="2222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820150" y="10735116"/>
            <a:ext cx="1828946" cy="1084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MDC (Matrix Decomposition-based Compression)"/>
          <p:cNvSpPr txBox="1"/>
          <p:nvPr/>
        </p:nvSpPr>
        <p:spPr>
          <a:xfrm>
            <a:off x="7562325" y="2798692"/>
            <a:ext cx="7611161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MDC (Matrix Decomposition-based Compression)</a:t>
            </a:r>
          </a:p>
        </p:txBody>
      </p:sp>
      <p:sp>
        <p:nvSpPr>
          <p:cNvPr id="238" name="Hyperparameter Optimisation"/>
          <p:cNvSpPr txBox="1"/>
          <p:nvPr/>
        </p:nvSpPr>
        <p:spPr>
          <a:xfrm>
            <a:off x="17151637" y="2798692"/>
            <a:ext cx="4608323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Hyperparameter Optimisation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491014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Machine Learning"/>
          <p:cNvSpPr txBox="1"/>
          <p:nvPr/>
        </p:nvSpPr>
        <p:spPr>
          <a:xfrm>
            <a:off x="-25200" y="5565519"/>
            <a:ext cx="4771823" cy="219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9905" y="3801533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07798" y="4004733"/>
            <a:ext cx="60960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7422" y="2142066"/>
            <a:ext cx="3454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78656" y="1811793"/>
            <a:ext cx="1828947" cy="1828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78656" y="4368182"/>
            <a:ext cx="1828947" cy="10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9711" y="649101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Machine Learning"/>
          <p:cNvSpPr txBox="1"/>
          <p:nvPr/>
        </p:nvSpPr>
        <p:spPr>
          <a:xfrm>
            <a:off x="-25200" y="5565519"/>
            <a:ext cx="4771823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18622" y="4402666"/>
            <a:ext cx="2032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29263" y="6942666"/>
            <a:ext cx="3610720" cy="1444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51866" y="6852010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21822" y="10077810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NN Runtime"/>
          <p:cNvSpPr txBox="1"/>
          <p:nvPr/>
        </p:nvSpPr>
        <p:spPr>
          <a:xfrm>
            <a:off x="7562325" y="2798692"/>
            <a:ext cx="2045641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NN Runtime</a:t>
            </a:r>
          </a:p>
        </p:txBody>
      </p:sp>
      <p:sp>
        <p:nvSpPr>
          <p:cNvPr id="257" name="NN Streamer"/>
          <p:cNvSpPr txBox="1"/>
          <p:nvPr/>
        </p:nvSpPr>
        <p:spPr>
          <a:xfrm>
            <a:off x="17151638" y="2798692"/>
            <a:ext cx="2161541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NN Streamer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0844" y="3564466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87333" y="3903133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9712" y="649101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On-Device FW"/>
          <p:cNvSpPr txBox="1"/>
          <p:nvPr/>
        </p:nvSpPr>
        <p:spPr>
          <a:xfrm>
            <a:off x="383563" y="5548585"/>
            <a:ext cx="3954298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On-Device FW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shot 2019-03-18 at 9.22.51 PM.png" descr="Screenshot 2019-03-18 at 9.22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04" y="2091531"/>
            <a:ext cx="24308992" cy="9532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// thank you //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// thank you //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3506" t="8969" r="0" b="3107"/>
          <a:stretch>
            <a:fillRect/>
          </a:stretch>
        </p:blipFill>
        <p:spPr>
          <a:xfrm>
            <a:off x="-4432603" y="0"/>
            <a:ext cx="7001780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et of APIs helps you to make it easy and  fast to develop AI applications"/>
          <p:cNvSpPr txBox="1"/>
          <p:nvPr/>
        </p:nvSpPr>
        <p:spPr>
          <a:xfrm>
            <a:off x="1484161" y="5180302"/>
            <a:ext cx="21488719" cy="3355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spcBef>
                <a:spcPts val="5900"/>
              </a:spcBef>
              <a:defRPr b="0" sz="8700"/>
            </a:pPr>
            <a:r>
              <a:t>Set of </a:t>
            </a:r>
            <a:r>
              <a:rPr b="1" sz="10500"/>
              <a:t>API</a:t>
            </a:r>
            <a:r>
              <a:t>s helps you to make it easy and </a:t>
            </a:r>
            <a:br/>
            <a:r>
              <a:t>fast to develop </a:t>
            </a:r>
            <a:r>
              <a:rPr b="1" sz="10500"/>
              <a:t>AI applications</a:t>
            </a:r>
          </a:p>
        </p:txBody>
      </p:sp>
      <p:sp>
        <p:nvSpPr>
          <p:cNvPr id="124" name="What is STAR?"/>
          <p:cNvSpPr txBox="1"/>
          <p:nvPr/>
        </p:nvSpPr>
        <p:spPr>
          <a:xfrm>
            <a:off x="1484161" y="1781297"/>
            <a:ext cx="7482168" cy="14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8700"/>
            </a:lvl1pPr>
          </a:lstStyle>
          <a:p>
            <a:pPr/>
            <a:r>
              <a:t>What is STAR?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2733" y="3445933"/>
            <a:ext cx="33020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51066" y="3674533"/>
            <a:ext cx="33020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89400" y="3674533"/>
            <a:ext cx="3302000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2733" y="8509000"/>
            <a:ext cx="3302001" cy="167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51066" y="8509000"/>
            <a:ext cx="3302001" cy="1676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89400" y="8509000"/>
            <a:ext cx="3302000" cy="167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Vision"/>
          <p:cNvSpPr txBox="1"/>
          <p:nvPr/>
        </p:nvSpPr>
        <p:spPr>
          <a:xfrm>
            <a:off x="5263112" y="2559147"/>
            <a:ext cx="1801242" cy="1832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Vision</a:t>
            </a:r>
          </a:p>
        </p:txBody>
      </p:sp>
      <p:sp>
        <p:nvSpPr>
          <p:cNvPr id="133" name="Speech"/>
          <p:cNvSpPr txBox="1"/>
          <p:nvPr/>
        </p:nvSpPr>
        <p:spPr>
          <a:xfrm>
            <a:off x="11194410" y="2647438"/>
            <a:ext cx="2215313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Speech</a:t>
            </a:r>
          </a:p>
        </p:txBody>
      </p:sp>
      <p:sp>
        <p:nvSpPr>
          <p:cNvPr id="134" name="Language"/>
          <p:cNvSpPr txBox="1"/>
          <p:nvPr/>
        </p:nvSpPr>
        <p:spPr>
          <a:xfrm>
            <a:off x="17048035" y="2647438"/>
            <a:ext cx="2784730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135" name="Data"/>
          <p:cNvSpPr txBox="1"/>
          <p:nvPr/>
        </p:nvSpPr>
        <p:spPr>
          <a:xfrm>
            <a:off x="5423488" y="7380913"/>
            <a:ext cx="1480491" cy="183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36" name="Machine Learning"/>
          <p:cNvSpPr txBox="1"/>
          <p:nvPr/>
        </p:nvSpPr>
        <p:spPr>
          <a:xfrm>
            <a:off x="9916155" y="7566571"/>
            <a:ext cx="4771823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Machine Learning</a:t>
            </a:r>
          </a:p>
        </p:txBody>
      </p:sp>
      <p:sp>
        <p:nvSpPr>
          <p:cNvPr id="137" name="On-Device FW"/>
          <p:cNvSpPr txBox="1"/>
          <p:nvPr/>
        </p:nvSpPr>
        <p:spPr>
          <a:xfrm>
            <a:off x="16463250" y="7566571"/>
            <a:ext cx="3954299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On-Device FW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"/>
          <p:cNvSpPr/>
          <p:nvPr/>
        </p:nvSpPr>
        <p:spPr>
          <a:xfrm>
            <a:off x="-8467" y="-228601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46319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Vision"/>
          <p:cNvSpPr txBox="1"/>
          <p:nvPr/>
        </p:nvSpPr>
        <p:spPr>
          <a:xfrm>
            <a:off x="1460091" y="5576406"/>
            <a:ext cx="1801242" cy="183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Vision</a:t>
            </a:r>
          </a:p>
        </p:txBody>
      </p:sp>
      <p:sp>
        <p:nvSpPr>
          <p:cNvPr id="142" name="Face Detection"/>
          <p:cNvSpPr txBox="1"/>
          <p:nvPr/>
        </p:nvSpPr>
        <p:spPr>
          <a:xfrm>
            <a:off x="9902372" y="1062517"/>
            <a:ext cx="2479523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Face Detection</a:t>
            </a:r>
          </a:p>
        </p:txBody>
      </p:sp>
      <p:sp>
        <p:nvSpPr>
          <p:cNvPr id="143" name="Face Identification"/>
          <p:cNvSpPr txBox="1"/>
          <p:nvPr/>
        </p:nvSpPr>
        <p:spPr>
          <a:xfrm>
            <a:off x="14108968" y="1062517"/>
            <a:ext cx="2956332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Face Identification</a:t>
            </a:r>
          </a:p>
        </p:txBody>
      </p:sp>
      <p:sp>
        <p:nvSpPr>
          <p:cNvPr id="144" name="Face Verification"/>
          <p:cNvSpPr txBox="1"/>
          <p:nvPr/>
        </p:nvSpPr>
        <p:spPr>
          <a:xfrm>
            <a:off x="19249572" y="1062517"/>
            <a:ext cx="2680945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Face Verification</a:t>
            </a:r>
          </a:p>
        </p:txBody>
      </p:sp>
      <p:sp>
        <p:nvSpPr>
          <p:cNvPr id="145" name="Emotion Recognition"/>
          <p:cNvSpPr txBox="1"/>
          <p:nvPr/>
        </p:nvSpPr>
        <p:spPr>
          <a:xfrm>
            <a:off x="9892106" y="2256317"/>
            <a:ext cx="3329788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Emotion Recognition</a:t>
            </a:r>
          </a:p>
        </p:txBody>
      </p:sp>
      <p:sp>
        <p:nvSpPr>
          <p:cNvPr id="146" name="Driver’s Status Monitoring"/>
          <p:cNvSpPr txBox="1"/>
          <p:nvPr/>
        </p:nvSpPr>
        <p:spPr>
          <a:xfrm>
            <a:off x="14108968" y="2256317"/>
            <a:ext cx="4063493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Driver’s Status Monitoring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8208" y="559949"/>
            <a:ext cx="2855847" cy="285584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aze Following"/>
          <p:cNvSpPr txBox="1"/>
          <p:nvPr/>
        </p:nvSpPr>
        <p:spPr>
          <a:xfrm>
            <a:off x="19231016" y="2256317"/>
            <a:ext cx="2514855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Gaze Following</a:t>
            </a:r>
          </a:p>
        </p:txBody>
      </p:sp>
      <p:pic>
        <p:nvPicPr>
          <p:cNvPr id="149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3400" y="3931799"/>
            <a:ext cx="17739287" cy="101601"/>
          </a:xfrm>
          <a:prstGeom prst="rect">
            <a:avLst/>
          </a:prstGeom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91536" y="4635451"/>
            <a:ext cx="2215324" cy="2215324"/>
          </a:xfrm>
          <a:prstGeom prst="rect">
            <a:avLst/>
          </a:prstGeom>
          <a:ln w="101600">
            <a:solidFill>
              <a:srgbClr val="FFFFFF"/>
            </a:solidFill>
            <a:miter lim="400000"/>
          </a:ln>
        </p:spPr>
      </p:pic>
      <p:sp>
        <p:nvSpPr>
          <p:cNvPr id="152" name="Product Recognition"/>
          <p:cNvSpPr txBox="1"/>
          <p:nvPr/>
        </p:nvSpPr>
        <p:spPr>
          <a:xfrm>
            <a:off x="9919678" y="4660298"/>
            <a:ext cx="3274645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Product Recognition</a:t>
            </a:r>
          </a:p>
        </p:txBody>
      </p:sp>
      <p:sp>
        <p:nvSpPr>
          <p:cNvPr id="153" name="Grocery Recognition"/>
          <p:cNvSpPr txBox="1"/>
          <p:nvPr/>
        </p:nvSpPr>
        <p:spPr>
          <a:xfrm>
            <a:off x="9916871" y="5879498"/>
            <a:ext cx="3280259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Grocery Recognition</a:t>
            </a:r>
          </a:p>
        </p:txBody>
      </p:sp>
      <p:sp>
        <p:nvSpPr>
          <p:cNvPr id="154" name="2D Object Detection"/>
          <p:cNvSpPr txBox="1"/>
          <p:nvPr/>
        </p:nvSpPr>
        <p:spPr>
          <a:xfrm>
            <a:off x="14092034" y="4636369"/>
            <a:ext cx="3244597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2D Object Detection</a:t>
            </a:r>
          </a:p>
        </p:txBody>
      </p:sp>
      <p:sp>
        <p:nvSpPr>
          <p:cNvPr id="155" name="3D Road Object Detection"/>
          <p:cNvSpPr txBox="1"/>
          <p:nvPr/>
        </p:nvSpPr>
        <p:spPr>
          <a:xfrm>
            <a:off x="19224544" y="4636369"/>
            <a:ext cx="4125240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3D Road Object Detection</a:t>
            </a:r>
          </a:p>
        </p:txBody>
      </p:sp>
      <p:pic>
        <p:nvPicPr>
          <p:cNvPr id="156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6964" y="7431659"/>
            <a:ext cx="17739287" cy="101601"/>
          </a:xfrm>
          <a:prstGeom prst="rect">
            <a:avLst/>
          </a:prstGeom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88208" y="7580932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cene Text Recognition"/>
          <p:cNvSpPr txBox="1"/>
          <p:nvPr/>
        </p:nvSpPr>
        <p:spPr>
          <a:xfrm>
            <a:off x="9855619" y="8506926"/>
            <a:ext cx="3732963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Scene Text Recognition</a:t>
            </a:r>
          </a:p>
        </p:txBody>
      </p:sp>
      <p:sp>
        <p:nvSpPr>
          <p:cNvPr id="160" name="Scene Description"/>
          <p:cNvSpPr txBox="1"/>
          <p:nvPr/>
        </p:nvSpPr>
        <p:spPr>
          <a:xfrm>
            <a:off x="14099240" y="8506926"/>
            <a:ext cx="2950388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Scene Description</a:t>
            </a:r>
          </a:p>
        </p:txBody>
      </p:sp>
      <p:pic>
        <p:nvPicPr>
          <p:cNvPr id="161" name="Line" descr="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13400" y="10168606"/>
            <a:ext cx="17739287" cy="101601"/>
          </a:xfrm>
          <a:prstGeom prst="rect">
            <a:avLst/>
          </a:prstGeom>
        </p:spPr>
      </p:pic>
      <p:sp>
        <p:nvSpPr>
          <p:cNvPr id="163" name="Others"/>
          <p:cNvSpPr txBox="1"/>
          <p:nvPr/>
        </p:nvSpPr>
        <p:spPr>
          <a:xfrm>
            <a:off x="5616963" y="11151652"/>
            <a:ext cx="3225484" cy="1270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500"/>
            </a:lvl1pPr>
          </a:lstStyle>
          <a:p>
            <a:pPr/>
            <a:r>
              <a:t>Others</a:t>
            </a:r>
          </a:p>
        </p:txBody>
      </p:sp>
      <p:sp>
        <p:nvSpPr>
          <p:cNvPr id="164" name="3D Hand Pose Estimation"/>
          <p:cNvSpPr txBox="1"/>
          <p:nvPr/>
        </p:nvSpPr>
        <p:spPr>
          <a:xfrm>
            <a:off x="9902372" y="11103984"/>
            <a:ext cx="4033445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3D Hand Pose Estimation</a:t>
            </a:r>
          </a:p>
        </p:txBody>
      </p:sp>
      <p:sp>
        <p:nvSpPr>
          <p:cNvPr id="165" name="Road Scene Segmentation"/>
          <p:cNvSpPr txBox="1"/>
          <p:nvPr/>
        </p:nvSpPr>
        <p:spPr>
          <a:xfrm>
            <a:off x="9876972" y="12209621"/>
            <a:ext cx="4204488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Road Scene Segmentation</a:t>
            </a:r>
          </a:p>
        </p:txBody>
      </p:sp>
      <p:sp>
        <p:nvSpPr>
          <p:cNvPr id="166" name="Visual Inspection"/>
          <p:cNvSpPr txBox="1"/>
          <p:nvPr/>
        </p:nvSpPr>
        <p:spPr>
          <a:xfrm>
            <a:off x="19218698" y="11103984"/>
            <a:ext cx="2742693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Visual Inspection</a:t>
            </a:r>
          </a:p>
        </p:txBody>
      </p:sp>
      <p:sp>
        <p:nvSpPr>
          <p:cNvPr id="167" name="Cavity Filter Tuning Automation"/>
          <p:cNvSpPr txBox="1"/>
          <p:nvPr/>
        </p:nvSpPr>
        <p:spPr>
          <a:xfrm>
            <a:off x="14137436" y="11103984"/>
            <a:ext cx="4846727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Cavity Filter Tuning Automation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463193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Vision"/>
          <p:cNvSpPr txBox="1"/>
          <p:nvPr/>
        </p:nvSpPr>
        <p:spPr>
          <a:xfrm>
            <a:off x="1460091" y="5576406"/>
            <a:ext cx="1801242" cy="183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Vision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0" y="530176"/>
            <a:ext cx="15240000" cy="11925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ource:  Medium.com"/>
          <p:cNvSpPr txBox="1"/>
          <p:nvPr/>
        </p:nvSpPr>
        <p:spPr>
          <a:xfrm>
            <a:off x="6812589" y="12717006"/>
            <a:ext cx="439188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Source:  </a:t>
            </a:r>
            <a:r>
              <a:rPr u="sng">
                <a:hlinkClick r:id="rId4" invalidUrl="" action="" tgtFrame="" tooltip="" history="1" highlightClick="0" endSnd="0"/>
              </a:rPr>
              <a:t>Medium.com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66" y="6533346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peech"/>
          <p:cNvSpPr txBox="1"/>
          <p:nvPr/>
        </p:nvSpPr>
        <p:spPr>
          <a:xfrm>
            <a:off x="983610" y="5506252"/>
            <a:ext cx="2215313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Speech</a:t>
            </a:r>
          </a:p>
        </p:txBody>
      </p:sp>
      <p:sp>
        <p:nvSpPr>
          <p:cNvPr id="178" name="Automatic Speech Recognition"/>
          <p:cNvSpPr txBox="1"/>
          <p:nvPr/>
        </p:nvSpPr>
        <p:spPr>
          <a:xfrm>
            <a:off x="7779749" y="1491052"/>
            <a:ext cx="4828236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Automatic Speech Recognition</a:t>
            </a:r>
          </a:p>
        </p:txBody>
      </p:sp>
      <p:sp>
        <p:nvSpPr>
          <p:cNvPr id="179" name="Speaker Verification &amp; Identification"/>
          <p:cNvSpPr txBox="1"/>
          <p:nvPr/>
        </p:nvSpPr>
        <p:spPr>
          <a:xfrm>
            <a:off x="16179626" y="1491052"/>
            <a:ext cx="5469815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Speaker Verification &amp; Identification</a:t>
            </a:r>
          </a:p>
        </p:txBody>
      </p:sp>
      <p:sp>
        <p:nvSpPr>
          <p:cNvPr id="180" name="E2E Neural TTS"/>
          <p:cNvSpPr txBox="1"/>
          <p:nvPr/>
        </p:nvSpPr>
        <p:spPr>
          <a:xfrm>
            <a:off x="8976106" y="7197585"/>
            <a:ext cx="2570989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E2E Neural TTS</a:t>
            </a:r>
          </a:p>
        </p:txBody>
      </p:sp>
      <p:sp>
        <p:nvSpPr>
          <p:cNvPr id="181" name="Far-field Speech Enhancement"/>
          <p:cNvSpPr txBox="1"/>
          <p:nvPr/>
        </p:nvSpPr>
        <p:spPr>
          <a:xfrm>
            <a:off x="16586309" y="7197585"/>
            <a:ext cx="4791914" cy="94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Far-field Speech Enhancement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0120" y="2345266"/>
            <a:ext cx="4429093" cy="3875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11600" y="2282744"/>
            <a:ext cx="4572000" cy="400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8349" y="7916333"/>
            <a:ext cx="4506502" cy="3943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44348" y="8051800"/>
            <a:ext cx="4506503" cy="3943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66" y="6533346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peech"/>
          <p:cNvSpPr txBox="1"/>
          <p:nvPr/>
        </p:nvSpPr>
        <p:spPr>
          <a:xfrm>
            <a:off x="983610" y="5506252"/>
            <a:ext cx="2215313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Speech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7422" y="2142066"/>
            <a:ext cx="3454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78656" y="1811793"/>
            <a:ext cx="1828947" cy="1828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20150" y="5739782"/>
            <a:ext cx="1828946" cy="1084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527939" y="5926631"/>
            <a:ext cx="4330381" cy="711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18622" y="9254066"/>
            <a:ext cx="2032001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533346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Language"/>
          <p:cNvSpPr txBox="1"/>
          <p:nvPr/>
        </p:nvSpPr>
        <p:spPr>
          <a:xfrm>
            <a:off x="968347" y="5506252"/>
            <a:ext cx="2784730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Language</a:t>
            </a:r>
          </a:p>
        </p:txBody>
      </p:sp>
      <p:sp>
        <p:nvSpPr>
          <p:cNvPr id="199" name="Neural Machine Translation"/>
          <p:cNvSpPr txBox="1"/>
          <p:nvPr/>
        </p:nvSpPr>
        <p:spPr>
          <a:xfrm>
            <a:off x="6326191" y="529625"/>
            <a:ext cx="4247084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Neural Machine Translation</a:t>
            </a:r>
          </a:p>
        </p:txBody>
      </p:sp>
      <p:sp>
        <p:nvSpPr>
          <p:cNvPr id="200" name="News QA (Korean)"/>
          <p:cNvSpPr txBox="1"/>
          <p:nvPr/>
        </p:nvSpPr>
        <p:spPr>
          <a:xfrm>
            <a:off x="15915504" y="529625"/>
            <a:ext cx="2950059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News QA (Korean)</a:t>
            </a:r>
          </a:p>
        </p:txBody>
      </p:sp>
      <p:sp>
        <p:nvSpPr>
          <p:cNvPr id="201" name="Customer Care"/>
          <p:cNvSpPr txBox="1"/>
          <p:nvPr/>
        </p:nvSpPr>
        <p:spPr>
          <a:xfrm>
            <a:off x="6343235" y="7197125"/>
            <a:ext cx="2485797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Customer Care</a:t>
            </a:r>
          </a:p>
        </p:txBody>
      </p:sp>
      <p:sp>
        <p:nvSpPr>
          <p:cNvPr id="202" name="Chatbot Platform (Chatti)"/>
          <p:cNvSpPr txBox="1"/>
          <p:nvPr/>
        </p:nvSpPr>
        <p:spPr>
          <a:xfrm>
            <a:off x="15886319" y="7197125"/>
            <a:ext cx="3922828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ts val="5700"/>
              </a:lnSpc>
              <a:defRPr b="0" sz="2600">
                <a:solidFill>
                  <a:srgbClr val="414141"/>
                </a:solidFill>
              </a:defRPr>
            </a:lvl1pPr>
          </a:lstStyle>
          <a:p>
            <a:pPr/>
            <a:r>
              <a:t>Chatbot Platform (Chatti)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0799" y="1214507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69621" y="1214507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00800" y="7852374"/>
            <a:ext cx="6096001" cy="533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69621" y="7852374"/>
            <a:ext cx="60960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tangle"/>
          <p:cNvSpPr/>
          <p:nvPr/>
        </p:nvSpPr>
        <p:spPr>
          <a:xfrm>
            <a:off x="-8467" y="-8467"/>
            <a:ext cx="4738358" cy="137329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11" y="6533346"/>
            <a:ext cx="33020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anguage"/>
          <p:cNvSpPr txBox="1"/>
          <p:nvPr/>
        </p:nvSpPr>
        <p:spPr>
          <a:xfrm>
            <a:off x="968347" y="5506252"/>
            <a:ext cx="2784730" cy="2198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>
                <a:solidFill>
                  <a:srgbClr val="000000"/>
                </a:solidFill>
              </a:defRPr>
            </a:lvl1pPr>
          </a:lstStyle>
          <a:p>
            <a:pPr/>
            <a:r>
              <a:t>Language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7422" y="2142066"/>
            <a:ext cx="34544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778656" y="1811793"/>
            <a:ext cx="1828947" cy="1828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40785" y="5347848"/>
            <a:ext cx="2514932" cy="2514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56477" y="5854115"/>
            <a:ext cx="2673305" cy="1502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65444" y="10113787"/>
            <a:ext cx="4738358" cy="7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